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3" r:id="rId8"/>
    <p:sldId id="268" r:id="rId9"/>
    <p:sldId id="267" r:id="rId10"/>
    <p:sldId id="269" r:id="rId11"/>
    <p:sldId id="266" r:id="rId12"/>
    <p:sldId id="26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252" y="56"/>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20"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SatyamPandey-07/TREE_SPECIES_CLASSIFICATION"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151586" y="3429000"/>
            <a:ext cx="7024414" cy="2308324"/>
          </a:xfrm>
          <a:prstGeom prst="rect">
            <a:avLst/>
          </a:prstGeom>
          <a:noFill/>
        </p:spPr>
        <p:txBody>
          <a:bodyPr wrap="square" rtlCol="0">
            <a:spAutoFit/>
          </a:bodyPr>
          <a:lstStyle/>
          <a:p>
            <a:pPr algn="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dirty="0">
                <a:solidFill>
                  <a:schemeClr val="bg1"/>
                </a:solidFill>
                <a:effectLst>
                  <a:glow rad="139700">
                    <a:schemeClr val="accent6">
                      <a:satMod val="175000"/>
                      <a:alpha val="40000"/>
                    </a:schemeClr>
                  </a:glow>
                </a:effectLst>
                <a:latin typeface="Calibri" panose="020F0502020204030204" pitchFamily="34" charset="0"/>
                <a:ea typeface="Calibri" panose="020F0502020204030204" pitchFamily="34" charset="0"/>
                <a:cs typeface="Calibri" panose="020F0502020204030204" pitchFamily="34" charset="0"/>
              </a:rPr>
              <a:t>Tree Species Classification &amp; Intelligence Assistant</a:t>
            </a:r>
          </a:p>
          <a:p>
            <a:pPr algn="r"/>
            <a:r>
              <a:rPr lang="en-US" sz="3600" b="1" dirty="0">
                <a:solidFill>
                  <a:schemeClr val="bg1"/>
                </a:solidFill>
                <a:latin typeface="Calibri" panose="020F0502020204030204" pitchFamily="34" charset="0"/>
                <a:cs typeface="Times New Roman" panose="02020603050405020304" pitchFamily="18" charset="0"/>
              </a:rPr>
              <a:t>       </a:t>
            </a:r>
          </a:p>
          <a:p>
            <a:pPr algn="r"/>
            <a:r>
              <a:rPr lang="en-US" sz="3600" b="1" dirty="0">
                <a:solidFill>
                  <a:schemeClr val="bg1"/>
                </a:solidFill>
                <a:latin typeface="Calibri" panose="020F0502020204030204" pitchFamily="34" charset="0"/>
                <a:cs typeface="Times New Roman" panose="02020603050405020304" pitchFamily="18" charset="0"/>
              </a:rPr>
              <a:t> BY DASU SWAPNIKA   </a:t>
            </a:r>
            <a:r>
              <a:rPr lang="en-IN" sz="3600" b="1" dirty="0">
                <a:solidFill>
                  <a:schemeClr val="bg1"/>
                </a:solidFill>
                <a:latin typeface="Calibri" panose="020F0502020204030204" pitchFamily="34" charset="0"/>
                <a:cs typeface="Times New Roman" panose="02020603050405020304" pitchFamily="18" charset="0"/>
              </a:rPr>
              <a:t> </a:t>
            </a:r>
            <a:endParaRPr lang="en-US" sz="36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Tree>
    <p:extLst>
      <p:ext uri="{BB962C8B-B14F-4D97-AF65-F5344CB8AC3E}">
        <p14:creationId xmlns:p14="http://schemas.microsoft.com/office/powerpoint/2010/main" val="36712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765E-3E9F-4452-980F-A7268A8F1E8F}"/>
              </a:ext>
            </a:extLst>
          </p:cNvPr>
          <p:cNvPicPr>
            <a:picLocks noChangeAspect="1"/>
          </p:cNvPicPr>
          <p:nvPr/>
        </p:nvPicPr>
        <p:blipFill>
          <a:blip r:embed="rId2"/>
          <a:stretch>
            <a:fillRect/>
          </a:stretch>
        </p:blipFill>
        <p:spPr>
          <a:xfrm>
            <a:off x="5604932" y="923182"/>
            <a:ext cx="6587067" cy="5748551"/>
          </a:xfrm>
          <a:prstGeom prst="rect">
            <a:avLst/>
          </a:prstGeom>
        </p:spPr>
      </p:pic>
      <p:pic>
        <p:nvPicPr>
          <p:cNvPr id="5" name="Picture 4">
            <a:extLst>
              <a:ext uri="{FF2B5EF4-FFF2-40B4-BE49-F238E27FC236}">
                <a16:creationId xmlns:a16="http://schemas.microsoft.com/office/drawing/2014/main" id="{6D909594-3250-E6A1-7411-D08D0BC008EE}"/>
              </a:ext>
            </a:extLst>
          </p:cNvPr>
          <p:cNvPicPr>
            <a:picLocks noChangeAspect="1"/>
          </p:cNvPicPr>
          <p:nvPr/>
        </p:nvPicPr>
        <p:blipFill>
          <a:blip r:embed="rId3"/>
          <a:stretch>
            <a:fillRect/>
          </a:stretch>
        </p:blipFill>
        <p:spPr>
          <a:xfrm>
            <a:off x="0" y="494890"/>
            <a:ext cx="5469467" cy="6363110"/>
          </a:xfrm>
          <a:prstGeom prst="rect">
            <a:avLst/>
          </a:prstGeom>
        </p:spPr>
      </p:pic>
    </p:spTree>
    <p:extLst>
      <p:ext uri="{BB962C8B-B14F-4D97-AF65-F5344CB8AC3E}">
        <p14:creationId xmlns:p14="http://schemas.microsoft.com/office/powerpoint/2010/main" val="117350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2334DB-1130-98E0-3A2F-1CBFF4523A92}"/>
              </a:ext>
            </a:extLst>
          </p:cNvPr>
          <p:cNvSpPr txBox="1"/>
          <p:nvPr/>
        </p:nvSpPr>
        <p:spPr>
          <a:xfrm>
            <a:off x="271111" y="1198345"/>
            <a:ext cx="6755331" cy="3540200"/>
          </a:xfrm>
          <a:prstGeom prst="rect">
            <a:avLst/>
          </a:prstGeom>
          <a:noFill/>
          <a:ln>
            <a:solidFill>
              <a:schemeClr val="tx1">
                <a:lumMod val="75000"/>
                <a:lumOff val="25000"/>
              </a:schemeClr>
            </a:solidFill>
          </a:ln>
        </p:spPr>
        <p:txBody>
          <a:bodyPr wrap="square" rtlCol="0">
            <a:spAutoFit/>
          </a:bodyPr>
          <a:lstStyle/>
          <a:p>
            <a:r>
              <a:rPr lang="en-IN" b="1" dirty="0"/>
              <a:t>📁 Final Project Structure</a:t>
            </a:r>
            <a:endParaRPr lang="en-IN" dirty="0"/>
          </a:p>
          <a:p>
            <a:endParaRPr lang="en-IN" dirty="0"/>
          </a:p>
          <a:p>
            <a:r>
              <a:rPr lang="en-IN" dirty="0" err="1"/>
              <a:t>Tree_species</a:t>
            </a:r>
            <a:r>
              <a:rPr lang="en-IN" dirty="0"/>
              <a:t>-master/</a:t>
            </a:r>
          </a:p>
          <a:p>
            <a:r>
              <a:rPr lang="en-IN" dirty="0"/>
              <a:t>├── streamlit_integrated.py    # 🎯 MAIN APP (Production Ready)</a:t>
            </a:r>
          </a:p>
          <a:p>
            <a:r>
              <a:rPr lang="en-IN" dirty="0"/>
              <a:t>├── README.md                  # 📖 Documentation</a:t>
            </a:r>
          </a:p>
          <a:p>
            <a:r>
              <a:rPr lang="en-IN" dirty="0"/>
              <a:t>├── </a:t>
            </a:r>
            <a:r>
              <a:rPr lang="en-IN" dirty="0" err="1"/>
              <a:t>tree_data.pkl</a:t>
            </a:r>
            <a:r>
              <a:rPr lang="en-IN" dirty="0"/>
              <a:t>             # 💾 Processed data (1.9MB)</a:t>
            </a:r>
          </a:p>
          <a:p>
            <a:r>
              <a:rPr lang="en-IN" dirty="0"/>
              <a:t>├── </a:t>
            </a:r>
            <a:r>
              <a:rPr lang="en-IN" dirty="0" err="1"/>
              <a:t>nn_model.joblib</a:t>
            </a:r>
            <a:r>
              <a:rPr lang="en-IN" dirty="0"/>
              <a:t>           # 🧠 ML model (1.1MB)</a:t>
            </a:r>
          </a:p>
          <a:p>
            <a:r>
              <a:rPr lang="en-IN" dirty="0"/>
              <a:t>├── </a:t>
            </a:r>
            <a:r>
              <a:rPr lang="en-IN" dirty="0" err="1"/>
              <a:t>scaler.joblib</a:t>
            </a:r>
            <a:r>
              <a:rPr lang="en-IN" dirty="0"/>
              <a:t>             # ⚖️ Data scaler (1KB)</a:t>
            </a:r>
          </a:p>
          <a:p>
            <a:r>
              <a:rPr lang="en-IN" dirty="0"/>
              <a:t>├── basic_cnn_tree_species.h5 # 🖼️ CNN model (255MB) )</a:t>
            </a:r>
          </a:p>
          <a:p>
            <a:r>
              <a:rPr lang="en-IN" dirty="0"/>
              <a:t>└── </a:t>
            </a:r>
            <a:r>
              <a:rPr lang="en-IN" dirty="0" err="1"/>
              <a:t>tree_CNN.ipynb</a:t>
            </a:r>
            <a:r>
              <a:rPr lang="en-IN" dirty="0"/>
              <a:t>            # 🖼️ CNN training (complete) </a:t>
            </a:r>
          </a:p>
          <a:p>
            <a:endParaRPr lang="en-IN" dirty="0"/>
          </a:p>
        </p:txBody>
      </p:sp>
      <p:pic>
        <p:nvPicPr>
          <p:cNvPr id="5" name="Picture 4" descr="A diagram of a tree survey">
            <a:extLst>
              <a:ext uri="{FF2B5EF4-FFF2-40B4-BE49-F238E27FC236}">
                <a16:creationId xmlns:a16="http://schemas.microsoft.com/office/drawing/2014/main" id="{E864C9E8-6B3D-057C-008F-F33044435966}"/>
              </a:ext>
            </a:extLst>
          </p:cNvPr>
          <p:cNvPicPr>
            <a:picLocks noChangeAspect="1"/>
          </p:cNvPicPr>
          <p:nvPr/>
        </p:nvPicPr>
        <p:blipFill>
          <a:blip r:embed="rId2"/>
          <a:srcRect t="8687"/>
          <a:stretch>
            <a:fillRect/>
          </a:stretch>
        </p:blipFill>
        <p:spPr>
          <a:xfrm>
            <a:off x="7377481" y="956109"/>
            <a:ext cx="4308910" cy="5901891"/>
          </a:xfrm>
          <a:prstGeom prst="rect">
            <a:avLst/>
          </a:prstGeom>
          <a:ln>
            <a:solidFill>
              <a:schemeClr val="tx1">
                <a:lumMod val="75000"/>
                <a:lumOff val="25000"/>
              </a:schemeClr>
            </a:solidFill>
          </a:ln>
        </p:spPr>
      </p:pic>
    </p:spTree>
    <p:extLst>
      <p:ext uri="{BB962C8B-B14F-4D97-AF65-F5344CB8AC3E}">
        <p14:creationId xmlns:p14="http://schemas.microsoft.com/office/powerpoint/2010/main" val="2361166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82952" y="988151"/>
            <a:ext cx="12009047" cy="4555093"/>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p>
          <a:p>
            <a:r>
              <a:rPr lang="en-US" sz="1800" dirty="0"/>
              <a:t>We’ve made strong progress in tree species classification by combining remote sensing technologies like LiDAR, hyperspectral imaging, and UAVs with advanced machine learning models. Our methods have achieved high accuracy, especially in controlled environments, with deep learning models reaching F-scores up to 0.87. Currently, we are successfully applying scalable, automated workflows to support forest management and biodiversity monitoring. While challenges remain in classifying mixed-species forests, we’re actively addressing them through data fusion and feature optimization, moving toward smarter, data-driven forestry solutions.</a:t>
            </a:r>
          </a:p>
          <a:p>
            <a:endParaRPr lang="en-US" sz="1800" b="1" dirty="0">
              <a:solidFill>
                <a:srgbClr val="213163"/>
              </a:solidFill>
            </a:endParaRPr>
          </a:p>
          <a:p>
            <a:r>
              <a:rPr lang="en-US" sz="1800" b="1" dirty="0">
                <a:solidFill>
                  <a:srgbClr val="213163"/>
                </a:solidFill>
              </a:rPr>
              <a:t> </a:t>
            </a:r>
          </a:p>
          <a:p>
            <a:r>
              <a:rPr lang="en-US" sz="1800" dirty="0"/>
              <a:t>There are several key areas where contributions can significantly enhance the tree species classification project. Expanding the dataset by adding more images of diverse tree species will improve model accuracy and generalizability. Increasing geographic coverage by incorporating international tree data will ensure broader applicability across different ecosystems. Enhancing the CNN architecture can lead to more robust and accurate classifications. Additionally, improving the web interface design will enhance user experience, while responsive design updates will ensure better support and usability on mobile devices.</a:t>
            </a:r>
            <a:endParaRPr lang="en-US" sz="1800" b="1" dirty="0">
              <a:solidFill>
                <a:srgbClr val="213163"/>
              </a:solidFill>
            </a:endParaRPr>
          </a:p>
          <a:p>
            <a:endParaRPr lang="en-IN" sz="1800" dirty="0">
              <a:solidFill>
                <a:srgbClr val="213163"/>
              </a:solidFill>
            </a:endParaRPr>
          </a:p>
        </p:txBody>
      </p:sp>
    </p:spTree>
    <p:extLst>
      <p:ext uri="{BB962C8B-B14F-4D97-AF65-F5344CB8AC3E}">
        <p14:creationId xmlns:p14="http://schemas.microsoft.com/office/powerpoint/2010/main" val="15198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7143610" cy="4893647"/>
          </a:xfrm>
          <a:prstGeom prst="rect">
            <a:avLst/>
          </a:prstGeom>
          <a:noFill/>
        </p:spPr>
        <p:txBody>
          <a:bodyPr wrap="square">
            <a:spAutoFit/>
          </a:bodyPr>
          <a:lstStyle/>
          <a:p>
            <a:r>
              <a:rPr lang="en-IN" sz="2000" b="1" dirty="0">
                <a:solidFill>
                  <a:srgbClr val="213163"/>
                </a:solidFill>
              </a:rPr>
              <a:t>Learning Objectives</a:t>
            </a:r>
          </a:p>
          <a:p>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b="1" dirty="0">
                <a:latin typeface="Calibri" panose="020F0502020204030204" pitchFamily="34" charset="0"/>
                <a:ea typeface="Calibri" panose="020F0502020204030204" pitchFamily="34" charset="0"/>
                <a:cs typeface="Calibri" panose="020F0502020204030204" pitchFamily="34" charset="0"/>
              </a:rPr>
              <a:t>Master Tree Species Recognition</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Learn to build a CNN for classifying trees from real-world images.</a:t>
            </a:r>
          </a:p>
          <a:p>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b="1" dirty="0">
                <a:latin typeface="Calibri" panose="020F0502020204030204" pitchFamily="34" charset="0"/>
                <a:ea typeface="Calibri" panose="020F0502020204030204" pitchFamily="34" charset="0"/>
                <a:cs typeface="Calibri" panose="020F0502020204030204" pitchFamily="34" charset="0"/>
              </a:rPr>
              <a:t>Explore Geo-Intelligent Recommendations</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Implement KNN using GPS data, tree features, and environmental context.</a:t>
            </a:r>
          </a:p>
          <a:p>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b="1" dirty="0">
                <a:latin typeface="Calibri" panose="020F0502020204030204" pitchFamily="34" charset="0"/>
                <a:ea typeface="Calibri" panose="020F0502020204030204" pitchFamily="34" charset="0"/>
                <a:cs typeface="Calibri" panose="020F0502020204030204" pitchFamily="34" charset="0"/>
              </a:rPr>
              <a:t>Build End-to-End ML Apps</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Combine Python, </a:t>
            </a:r>
            <a:r>
              <a:rPr lang="en-IN" sz="1600" dirty="0" err="1">
                <a:latin typeface="Calibri" panose="020F0502020204030204" pitchFamily="34" charset="0"/>
                <a:ea typeface="Calibri" panose="020F0502020204030204" pitchFamily="34" charset="0"/>
                <a:cs typeface="Calibri" panose="020F0502020204030204" pitchFamily="34" charset="0"/>
              </a:rPr>
              <a:t>Streamlit</a:t>
            </a:r>
            <a:r>
              <a:rPr lang="en-IN" sz="1600" dirty="0">
                <a:latin typeface="Calibri" panose="020F0502020204030204" pitchFamily="34" charset="0"/>
                <a:ea typeface="Calibri" panose="020F0502020204030204" pitchFamily="34" charset="0"/>
                <a:cs typeface="Calibri" panose="020F0502020204030204" pitchFamily="34" charset="0"/>
              </a:rPr>
              <a:t>, and ML models into a sleek, interactive web app.</a:t>
            </a:r>
          </a:p>
          <a:p>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b="1" dirty="0" err="1">
                <a:latin typeface="Calibri" panose="020F0502020204030204" pitchFamily="34" charset="0"/>
                <a:ea typeface="Calibri" panose="020F0502020204030204" pitchFamily="34" charset="0"/>
                <a:cs typeface="Calibri" panose="020F0502020204030204" pitchFamily="34" charset="0"/>
              </a:rPr>
              <a:t>Analyze</a:t>
            </a:r>
            <a:r>
              <a:rPr lang="en-IN" sz="1600" b="1" dirty="0">
                <a:latin typeface="Calibri" panose="020F0502020204030204" pitchFamily="34" charset="0"/>
                <a:ea typeface="Calibri" panose="020F0502020204030204" pitchFamily="34" charset="0"/>
                <a:cs typeface="Calibri" panose="020F0502020204030204" pitchFamily="34" charset="0"/>
              </a:rPr>
              <a:t> Big Forestry Datasets</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Clean, process, and visualize insights from 1.38M+ urban tree records.</a:t>
            </a:r>
          </a:p>
          <a:p>
            <a:r>
              <a:rPr lang="en-IN" sz="1600" dirty="0">
                <a:latin typeface="Calibri" panose="020F0502020204030204" pitchFamily="34" charset="0"/>
                <a:ea typeface="Calibri" panose="020F0502020204030204" pitchFamily="34" charset="0"/>
                <a:cs typeface="Calibri" panose="020F0502020204030204" pitchFamily="34" charset="0"/>
              </a:rPr>
              <a:t>🚀 </a:t>
            </a:r>
            <a:r>
              <a:rPr lang="en-IN" sz="1600" b="1" dirty="0">
                <a:latin typeface="Calibri" panose="020F0502020204030204" pitchFamily="34" charset="0"/>
                <a:ea typeface="Calibri" panose="020F0502020204030204" pitchFamily="34" charset="0"/>
                <a:cs typeface="Calibri" panose="020F0502020204030204" pitchFamily="34" charset="0"/>
              </a:rPr>
              <a:t>Launch &amp; Contribute Like a Pro</a:t>
            </a:r>
            <a:br>
              <a:rPr lang="en-IN" sz="1600" dirty="0">
                <a:latin typeface="Calibri" panose="020F0502020204030204" pitchFamily="34" charset="0"/>
                <a:ea typeface="Calibri" panose="020F0502020204030204" pitchFamily="34" charset="0"/>
                <a:cs typeface="Calibri" panose="020F0502020204030204" pitchFamily="34" charset="0"/>
              </a:rPr>
            </a:br>
            <a:r>
              <a:rPr lang="en-IN" sz="1600" dirty="0">
                <a:latin typeface="Calibri" panose="020F0502020204030204" pitchFamily="34" charset="0"/>
                <a:ea typeface="Calibri" panose="020F0502020204030204" pitchFamily="34" charset="0"/>
                <a:cs typeface="Calibri" panose="020F0502020204030204" pitchFamily="34" charset="0"/>
              </a:rPr>
              <a:t>Gain hands-on experience with GitHub, open-source collaboration &amp; ML deployment.</a:t>
            </a:r>
          </a:p>
          <a:p>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Design Custom ML Pipelines</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Train and fine-tune scalable models using TensorFlow, scikit-learn, and data preprocessing tools.</a:t>
            </a:r>
          </a:p>
          <a:p>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Implement AI-Powered Visual Search</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Use image uploads to classify trees using a custom-trained CNN—no manual lookup needed!</a:t>
            </a:r>
            <a:endParaRPr lang="en-IN" sz="1600" dirty="0">
              <a:latin typeface="Calibri" panose="020F0502020204030204" pitchFamily="34" charset="0"/>
              <a:ea typeface="Calibri" panose="020F0502020204030204" pitchFamily="34" charset="0"/>
              <a:cs typeface="Calibri" panose="020F0502020204030204" pitchFamily="34" charset="0"/>
            </a:endParaRPr>
          </a:p>
          <a:p>
            <a:endParaRPr lang="en-IN" sz="2000" dirty="0">
              <a:solidFill>
                <a:srgbClr val="213163"/>
              </a:solidFill>
            </a:endParaRPr>
          </a:p>
        </p:txBody>
      </p:sp>
      <p:sp>
        <p:nvSpPr>
          <p:cNvPr id="3" name="TextBox 2">
            <a:extLst>
              <a:ext uri="{FF2B5EF4-FFF2-40B4-BE49-F238E27FC236}">
                <a16:creationId xmlns:a16="http://schemas.microsoft.com/office/drawing/2014/main" id="{8E1F3497-5370-4874-9908-5AD45214E10B}"/>
              </a:ext>
            </a:extLst>
          </p:cNvPr>
          <p:cNvSpPr txBox="1"/>
          <p:nvPr/>
        </p:nvSpPr>
        <p:spPr>
          <a:xfrm>
            <a:off x="199809" y="613532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4" name="TextBox 3">
            <a:extLst>
              <a:ext uri="{FF2B5EF4-FFF2-40B4-BE49-F238E27FC236}">
                <a16:creationId xmlns:a16="http://schemas.microsoft.com/office/drawing/2014/main" id="{ECE830DD-8813-42EB-B27B-B7D85423D0C7}"/>
              </a:ext>
            </a:extLst>
          </p:cNvPr>
          <p:cNvSpPr txBox="1"/>
          <p:nvPr/>
        </p:nvSpPr>
        <p:spPr>
          <a:xfrm>
            <a:off x="880529" y="6135329"/>
            <a:ext cx="1842351" cy="276999"/>
          </a:xfrm>
          <a:prstGeom prst="rect">
            <a:avLst/>
          </a:prstGeom>
          <a:noFill/>
        </p:spPr>
        <p:txBody>
          <a:bodyPr wrap="square" rtlCol="0">
            <a:spAutoFit/>
          </a:bodyPr>
          <a:lstStyle/>
          <a:p>
            <a:pPr>
              <a:spcAft>
                <a:spcPts val="800"/>
              </a:spcAft>
            </a:pPr>
            <a:r>
              <a:rPr lang="en-IN" sz="1200" dirty="0">
                <a:solidFill>
                  <a:srgbClr val="0000FF"/>
                </a:solidFill>
                <a:latin typeface="+mn-lt"/>
                <a:hlinkClick r:id="rId2">
                  <a:extLst>
                    <a:ext uri="{A12FA001-AC4F-418D-AE19-62706E023703}">
                      <ahyp:hlinkClr xmlns:ahyp="http://schemas.microsoft.com/office/drawing/2018/hyperlinkcolor" val="tx"/>
                    </a:ext>
                  </a:extLst>
                </a:hlinkClick>
              </a:rPr>
              <a:t>www.freepik.com/</a:t>
            </a:r>
            <a:endParaRPr lang="en-IN" sz="1200" dirty="0">
              <a:solidFill>
                <a:srgbClr val="0000FF"/>
              </a:solidFill>
              <a:latin typeface="+mn-lt"/>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3">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3" y="1067664"/>
            <a:ext cx="11700567" cy="8321445"/>
          </a:xfrm>
          <a:prstGeom prst="rect">
            <a:avLst/>
          </a:prstGeom>
          <a:noFill/>
        </p:spPr>
        <p:txBody>
          <a:bodyPr wrap="square">
            <a:spAutoFit/>
          </a:bodyPr>
          <a:lstStyle/>
          <a:p>
            <a:r>
              <a:rPr lang="en-US" sz="2000" b="1" dirty="0">
                <a:solidFill>
                  <a:srgbClr val="213163"/>
                </a:solidFill>
              </a:rPr>
              <a:t>Tools and Technology used:</a:t>
            </a:r>
          </a:p>
          <a:p>
            <a:pPr fontAlgn="ctr"/>
            <a:r>
              <a:rPr lang="en-IN" dirty="0"/>
              <a:t>🧠 </a:t>
            </a:r>
            <a:r>
              <a:rPr lang="en-IN" b="1" dirty="0"/>
              <a:t>Machine Learning Core</a:t>
            </a:r>
            <a:endParaRPr lang="en-IN" dirty="0"/>
          </a:p>
          <a:p>
            <a:pPr fontAlgn="ctr"/>
            <a:r>
              <a:rPr lang="en-IN" dirty="0"/>
              <a:t>TensorFlow • scikit-learn</a:t>
            </a:r>
          </a:p>
          <a:p>
            <a:pPr fontAlgn="ctr"/>
            <a:r>
              <a:rPr lang="en-US" dirty="0"/>
              <a:t>Powers the CNN classifier and KNN recommender – the brain of the forest 🌳🤖</a:t>
            </a:r>
            <a:endParaRPr lang="en-IN" dirty="0"/>
          </a:p>
          <a:p>
            <a:pPr fontAlgn="ctr"/>
            <a:r>
              <a:rPr lang="en-IN" dirty="0"/>
              <a:t>🎨 </a:t>
            </a:r>
            <a:r>
              <a:rPr lang="en-IN" b="1" dirty="0"/>
              <a:t>Frontend Magic</a:t>
            </a:r>
            <a:endParaRPr lang="en-IN" dirty="0"/>
          </a:p>
          <a:p>
            <a:pPr fontAlgn="ctr"/>
            <a:r>
              <a:rPr lang="en-IN" dirty="0" err="1"/>
              <a:t>Streamlit</a:t>
            </a:r>
            <a:endParaRPr lang="en-IN" dirty="0"/>
          </a:p>
          <a:p>
            <a:pPr fontAlgn="ctr"/>
            <a:r>
              <a:rPr lang="en-US" dirty="0"/>
              <a:t>Brings the app to life with sliders, dropdowns, uploads &amp; real-time ML ✨🖼️</a:t>
            </a:r>
            <a:endParaRPr lang="en-IN" dirty="0"/>
          </a:p>
          <a:p>
            <a:pPr fontAlgn="ctr"/>
            <a:r>
              <a:rPr lang="en-IN" dirty="0"/>
              <a:t>🧪 </a:t>
            </a:r>
            <a:r>
              <a:rPr lang="en-IN" b="1" dirty="0"/>
              <a:t>Data Science Tools</a:t>
            </a:r>
            <a:endParaRPr lang="en-IN" dirty="0"/>
          </a:p>
          <a:p>
            <a:pPr fontAlgn="ctr"/>
            <a:r>
              <a:rPr lang="en-IN" dirty="0"/>
              <a:t>Pandas • NumPy • Matplotlib</a:t>
            </a:r>
          </a:p>
          <a:p>
            <a:pPr fontAlgn="ctr"/>
            <a:r>
              <a:rPr lang="en-US" dirty="0"/>
              <a:t>Crunches 1.38M+ tree records like a pro 🌲📊</a:t>
            </a:r>
            <a:endParaRPr lang="en-IN" dirty="0"/>
          </a:p>
          <a:p>
            <a:pPr fontAlgn="ctr"/>
            <a:r>
              <a:rPr lang="en-IN" dirty="0"/>
              <a:t>📦 </a:t>
            </a:r>
            <a:r>
              <a:rPr lang="en-IN" b="1" dirty="0"/>
              <a:t>Model Handling</a:t>
            </a:r>
            <a:endParaRPr lang="en-IN" dirty="0"/>
          </a:p>
          <a:p>
            <a:pPr fontAlgn="ctr"/>
            <a:r>
              <a:rPr lang="en-IN" dirty="0" err="1"/>
              <a:t>joblib</a:t>
            </a:r>
            <a:r>
              <a:rPr lang="en-IN" dirty="0"/>
              <a:t> • .h5 Files</a:t>
            </a:r>
          </a:p>
          <a:p>
            <a:pPr fontAlgn="ctr"/>
            <a:r>
              <a:rPr lang="en-US" dirty="0"/>
              <a:t>Serializes models like a memory wizard 🧙‍♂️💾</a:t>
            </a:r>
            <a:endParaRPr lang="en-IN" dirty="0"/>
          </a:p>
          <a:p>
            <a:pPr fontAlgn="ctr"/>
            <a:r>
              <a:rPr lang="en-IN" dirty="0"/>
              <a:t>🧼 </a:t>
            </a:r>
            <a:r>
              <a:rPr lang="en-IN" b="1" dirty="0"/>
              <a:t>Image Wizardry</a:t>
            </a:r>
            <a:endParaRPr lang="en-IN" dirty="0"/>
          </a:p>
          <a:p>
            <a:pPr fontAlgn="ctr"/>
            <a:r>
              <a:rPr lang="en-IN" dirty="0"/>
              <a:t>Pillow</a:t>
            </a:r>
          </a:p>
          <a:p>
            <a:pPr fontAlgn="ctr"/>
            <a:r>
              <a:rPr lang="en-US" dirty="0"/>
              <a:t>Resizes, cleans, and preps your leafy uploads for deep analysis 🪄📷</a:t>
            </a:r>
            <a:endParaRPr lang="en-IN" dirty="0"/>
          </a:p>
          <a:p>
            <a:pPr fontAlgn="ctr"/>
            <a:r>
              <a:rPr lang="en-US" dirty="0"/>
              <a:t>Spins, zooms, and flips leaves for better CNN learning 🌀🍃</a:t>
            </a:r>
            <a:endParaRPr lang="en-IN" dirty="0"/>
          </a:p>
          <a:p>
            <a:pPr fontAlgn="ctr"/>
            <a:r>
              <a:rPr lang="en-IN" dirty="0"/>
              <a:t>🌍 </a:t>
            </a:r>
            <a:r>
              <a:rPr lang="en-IN" b="1" dirty="0"/>
              <a:t>Geo + Tree Intelligence</a:t>
            </a:r>
            <a:endParaRPr lang="en-IN" dirty="0"/>
          </a:p>
          <a:p>
            <a:pPr fontAlgn="ctr"/>
            <a:r>
              <a:rPr lang="en-IN" dirty="0"/>
              <a:t>KNN, </a:t>
            </a:r>
            <a:r>
              <a:rPr lang="en-IN" dirty="0" err="1"/>
              <a:t>StandardScaler</a:t>
            </a:r>
            <a:r>
              <a:rPr lang="en-IN" dirty="0"/>
              <a:t>,  </a:t>
            </a:r>
            <a:r>
              <a:rPr lang="en-IN" dirty="0" err="1"/>
              <a:t>LabelEncoder</a:t>
            </a:r>
            <a:endParaRPr lang="en-IN" dirty="0"/>
          </a:p>
          <a:p>
            <a:pPr fontAlgn="ctr"/>
            <a:r>
              <a:rPr lang="en-US" dirty="0"/>
              <a:t>Location-based species predictions using 1.38M+ geotagged records 📍🌳</a:t>
            </a:r>
            <a:endParaRPr lang="en-IN" dirty="0"/>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a:p>
            <a:endParaRPr lang="en-IN" sz="2000" b="1" dirty="0">
              <a:solidFill>
                <a:srgbClr val="213163"/>
              </a:solidFill>
            </a:endParaRPr>
          </a:p>
        </p:txBody>
      </p:sp>
      <p:pic>
        <p:nvPicPr>
          <p:cNvPr id="2" name="Picture 1">
            <a:extLst>
              <a:ext uri="{FF2B5EF4-FFF2-40B4-BE49-F238E27FC236}">
                <a16:creationId xmlns:a16="http://schemas.microsoft.com/office/drawing/2014/main" id="{0E579B1B-A41C-C730-3B0E-A947E666851B}"/>
              </a:ext>
            </a:extLst>
          </p:cNvPr>
          <p:cNvPicPr>
            <a:picLocks noChangeAspect="1"/>
          </p:cNvPicPr>
          <p:nvPr/>
        </p:nvPicPr>
        <p:blipFill>
          <a:blip r:embed="rId2"/>
          <a:stretch>
            <a:fillRect/>
          </a:stretch>
        </p:blipFill>
        <p:spPr>
          <a:xfrm>
            <a:off x="10217439" y="1062539"/>
            <a:ext cx="1974561" cy="1876446"/>
          </a:xfrm>
          <a:prstGeom prst="rect">
            <a:avLst/>
          </a:prstGeom>
        </p:spPr>
      </p:pic>
      <p:pic>
        <p:nvPicPr>
          <p:cNvPr id="4" name="Picture 3">
            <a:extLst>
              <a:ext uri="{FF2B5EF4-FFF2-40B4-BE49-F238E27FC236}">
                <a16:creationId xmlns:a16="http://schemas.microsoft.com/office/drawing/2014/main" id="{8426A299-21EF-979E-56FA-9B449BAFACB4}"/>
              </a:ext>
            </a:extLst>
          </p:cNvPr>
          <p:cNvPicPr>
            <a:picLocks noChangeAspect="1"/>
          </p:cNvPicPr>
          <p:nvPr/>
        </p:nvPicPr>
        <p:blipFill>
          <a:blip r:embed="rId3"/>
          <a:stretch>
            <a:fillRect/>
          </a:stretch>
        </p:blipFill>
        <p:spPr>
          <a:xfrm>
            <a:off x="7687733" y="897467"/>
            <a:ext cx="3217334" cy="2531533"/>
          </a:xfrm>
          <a:prstGeom prst="rect">
            <a:avLst/>
          </a:prstGeom>
        </p:spPr>
      </p:pic>
      <p:pic>
        <p:nvPicPr>
          <p:cNvPr id="5" name="Picture 4">
            <a:extLst>
              <a:ext uri="{FF2B5EF4-FFF2-40B4-BE49-F238E27FC236}">
                <a16:creationId xmlns:a16="http://schemas.microsoft.com/office/drawing/2014/main" id="{30D4AD82-FEDC-9805-05EA-182C1940749D}"/>
              </a:ext>
            </a:extLst>
          </p:cNvPr>
          <p:cNvPicPr>
            <a:picLocks noChangeAspect="1"/>
          </p:cNvPicPr>
          <p:nvPr/>
        </p:nvPicPr>
        <p:blipFill>
          <a:blip r:embed="rId4"/>
          <a:stretch>
            <a:fillRect/>
          </a:stretch>
        </p:blipFill>
        <p:spPr>
          <a:xfrm>
            <a:off x="7862927" y="3792406"/>
            <a:ext cx="4329073" cy="2320527"/>
          </a:xfrm>
          <a:prstGeom prst="rect">
            <a:avLst/>
          </a:prstGeom>
        </p:spPr>
      </p:pic>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11923644" cy="6247864"/>
          </a:xfrm>
          <a:prstGeom prst="rect">
            <a:avLst/>
          </a:prstGeom>
          <a:noFill/>
        </p:spPr>
        <p:txBody>
          <a:bodyPr wrap="square">
            <a:spAutoFit/>
          </a:bodyPr>
          <a:lstStyle/>
          <a:p>
            <a:r>
              <a:rPr lang="en-US" sz="2400" b="1" dirty="0">
                <a:solidFill>
                  <a:srgbClr val="213163"/>
                </a:solidFill>
              </a:rPr>
              <a:t>Methodology</a:t>
            </a:r>
            <a:r>
              <a:rPr lang="en-US" sz="2000" b="1" dirty="0">
                <a:solidFill>
                  <a:srgbClr val="213163"/>
                </a:solidFill>
              </a:rPr>
              <a:t>- </a:t>
            </a:r>
            <a:r>
              <a:rPr lang="en-US" sz="2000" b="1" i="1" dirty="0"/>
              <a:t>From Data to Deep </a:t>
            </a:r>
            <a:r>
              <a:rPr lang="en-US" sz="2000" b="1" i="1" dirty="0" err="1"/>
              <a:t>ForestWisdom</a:t>
            </a:r>
            <a:r>
              <a:rPr lang="en-US" sz="2000" b="1" i="1" dirty="0"/>
              <a:t> 🌲</a:t>
            </a:r>
            <a:endParaRPr lang="en-US" sz="2000" b="1" dirty="0"/>
          </a:p>
          <a:p>
            <a:r>
              <a:rPr lang="en-US" sz="2000" dirty="0">
                <a:solidFill>
                  <a:schemeClr val="accent1">
                    <a:lumMod val="75000"/>
                  </a:schemeClr>
                </a:solidFill>
              </a:rPr>
              <a:t>Here’s how we turned 1.38M+ trees and 1,400+ images into an intelligent AI assistant:</a:t>
            </a:r>
          </a:p>
          <a:p>
            <a:r>
              <a:rPr lang="en-IN" sz="1600" b="1" dirty="0"/>
              <a:t>🔹 1. Data Collection &amp; Preprocessing</a:t>
            </a:r>
          </a:p>
          <a:p>
            <a:r>
              <a:rPr lang="en-IN" sz="1600" dirty="0"/>
              <a:t>📦 </a:t>
            </a:r>
            <a:r>
              <a:rPr lang="en-IN" sz="1600" b="1" dirty="0"/>
              <a:t>Sources</a:t>
            </a:r>
            <a:r>
              <a:rPr lang="en-IN" sz="1600" dirty="0"/>
              <a:t>:</a:t>
            </a:r>
          </a:p>
          <a:p>
            <a:r>
              <a:rPr lang="en-IN" sz="1600" dirty="0"/>
              <a:t>Municipal tree surveys (50+ U.S. cities)</a:t>
            </a:r>
          </a:p>
          <a:p>
            <a:r>
              <a:rPr lang="en-IN" sz="1600" dirty="0"/>
              <a:t>Curated tree images (30 species, 1,454 samples)</a:t>
            </a:r>
          </a:p>
          <a:p>
            <a:pPr lvl="0" eaLnBrk="0" fontAlgn="base" hangingPunct="0">
              <a:spcBef>
                <a:spcPct val="0"/>
              </a:spcBef>
              <a:spcAft>
                <a:spcPct val="0"/>
              </a:spcAft>
              <a:buClrTx/>
            </a:pPr>
            <a:r>
              <a:rPr lang="en-US" altLang="en-US" sz="1600" b="1" dirty="0">
                <a:solidFill>
                  <a:schemeClr val="tx1"/>
                </a:solidFill>
                <a:latin typeface="Arial" panose="020B0604020202020204" pitchFamily="34" charset="0"/>
              </a:rPr>
              <a:t>🔹 2. Model Building &amp; Training</a:t>
            </a:r>
          </a:p>
          <a:p>
            <a:pPr lvl="0" eaLnBrk="0" fontAlgn="base" hangingPunct="0">
              <a:spcBef>
                <a:spcPct val="0"/>
              </a:spcBef>
              <a:spcAft>
                <a:spcPct val="0"/>
              </a:spcAft>
              <a:buClrTx/>
            </a:pPr>
            <a:r>
              <a:rPr lang="en-US" altLang="en-US" sz="1600" dirty="0">
                <a:solidFill>
                  <a:schemeClr val="tx1"/>
                </a:solidFill>
                <a:latin typeface="Arial" panose="020B0604020202020204" pitchFamily="34" charset="0"/>
              </a:rPr>
              <a:t>🧠 </a:t>
            </a:r>
            <a:r>
              <a:rPr lang="en-US" altLang="en-US" sz="1600" b="1" dirty="0">
                <a:solidFill>
                  <a:schemeClr val="tx1"/>
                </a:solidFill>
                <a:latin typeface="Arial" panose="020B0604020202020204" pitchFamily="34" charset="0"/>
              </a:rPr>
              <a:t>Location-Based KNN Recommender                                                                         </a:t>
            </a:r>
            <a:endParaRPr lang="en-US" altLang="en-US" sz="16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600" dirty="0">
                <a:solidFill>
                  <a:schemeClr val="tx1"/>
                </a:solidFill>
                <a:latin typeface="Arial" panose="020B0604020202020204" pitchFamily="34" charset="0"/>
              </a:rPr>
              <a:t>Features: </a:t>
            </a:r>
            <a:r>
              <a:rPr lang="en-US" altLang="en-US" sz="1600" dirty="0">
                <a:solidFill>
                  <a:schemeClr val="tx1"/>
                </a:solidFill>
                <a:latin typeface="Arial Unicode MS"/>
              </a:rPr>
              <a:t>[Latitude, Longitude, Diameter, Native Status, City, State]</a:t>
            </a:r>
            <a:endParaRPr lang="en-US" altLang="en-US" sz="1600" dirty="0">
              <a:solidFill>
                <a:schemeClr val="tx1"/>
              </a:solidFill>
            </a:endParaRPr>
          </a:p>
          <a:p>
            <a:pPr lvl="0" eaLnBrk="0" fontAlgn="base" hangingPunct="0">
              <a:spcBef>
                <a:spcPct val="0"/>
              </a:spcBef>
              <a:spcAft>
                <a:spcPct val="0"/>
              </a:spcAft>
              <a:buClrTx/>
              <a:buFontTx/>
              <a:buChar char="•"/>
            </a:pPr>
            <a:r>
              <a:rPr lang="en-US" altLang="en-US" sz="1600" dirty="0">
                <a:solidFill>
                  <a:schemeClr val="tx1"/>
                </a:solidFill>
                <a:latin typeface="Arial" panose="020B0604020202020204" pitchFamily="34" charset="0"/>
              </a:rPr>
              <a:t>Algorithm: </a:t>
            </a:r>
            <a:r>
              <a:rPr lang="en-US" altLang="en-US" sz="1600" dirty="0">
                <a:solidFill>
                  <a:schemeClr val="tx1"/>
                </a:solidFill>
                <a:latin typeface="Arial Unicode MS"/>
              </a:rPr>
              <a:t>scikit-learn</a:t>
            </a:r>
            <a:r>
              <a:rPr lang="en-US" altLang="en-US" sz="1600" dirty="0">
                <a:solidFill>
                  <a:schemeClr val="tx1"/>
                </a:solidFill>
              </a:rPr>
              <a:t> K-Nearest Neighbors (k=5)</a:t>
            </a:r>
            <a:endParaRPr lang="en-US" altLang="en-US" sz="16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600" dirty="0">
                <a:solidFill>
                  <a:schemeClr val="tx1"/>
                </a:solidFill>
                <a:latin typeface="Arial" panose="020B0604020202020204" pitchFamily="34" charset="0"/>
              </a:rPr>
              <a:t>Output: Top 5 probable species for given location</a:t>
            </a:r>
          </a:p>
          <a:p>
            <a:pPr lvl="0" eaLnBrk="0" fontAlgn="base" hangingPunct="0">
              <a:spcBef>
                <a:spcPct val="0"/>
              </a:spcBef>
              <a:spcAft>
                <a:spcPct val="0"/>
              </a:spcAft>
              <a:buClrTx/>
            </a:pPr>
            <a:r>
              <a:rPr lang="en-US" altLang="en-US" sz="1600" b="1" dirty="0">
                <a:solidFill>
                  <a:schemeClr val="tx1"/>
                </a:solidFill>
                <a:latin typeface="Arial" panose="020B0604020202020204" pitchFamily="34" charset="0"/>
              </a:rPr>
              <a:t>3. Model Integration &amp; Serialization</a:t>
            </a:r>
          </a:p>
          <a:p>
            <a:pPr lvl="0" eaLnBrk="0" fontAlgn="base" hangingPunct="0">
              <a:spcBef>
                <a:spcPct val="0"/>
              </a:spcBef>
              <a:spcAft>
                <a:spcPct val="0"/>
              </a:spcAft>
              <a:buClrTx/>
            </a:pPr>
            <a:r>
              <a:rPr lang="en-US" altLang="en-US" sz="1600" dirty="0">
                <a:solidFill>
                  <a:schemeClr val="tx1"/>
                </a:solidFill>
                <a:latin typeface="Arial" panose="020B0604020202020204" pitchFamily="34" charset="0"/>
              </a:rPr>
              <a:t>📦 Saved models using:</a:t>
            </a:r>
          </a:p>
          <a:p>
            <a:pPr lvl="0" eaLnBrk="0" fontAlgn="base" hangingPunct="0">
              <a:spcBef>
                <a:spcPct val="0"/>
              </a:spcBef>
              <a:spcAft>
                <a:spcPct val="0"/>
              </a:spcAft>
              <a:buClrTx/>
              <a:buFontTx/>
              <a:buChar char="•"/>
            </a:pPr>
            <a:r>
              <a:rPr lang="en-US" altLang="en-US" sz="1600" dirty="0" err="1">
                <a:solidFill>
                  <a:schemeClr val="tx1"/>
                </a:solidFill>
                <a:latin typeface="Arial Unicode MS"/>
              </a:rPr>
              <a:t>joblib</a:t>
            </a:r>
            <a:r>
              <a:rPr lang="en-US" altLang="en-US" sz="1600" dirty="0">
                <a:solidFill>
                  <a:schemeClr val="tx1"/>
                </a:solidFill>
              </a:rPr>
              <a:t> for KNN, Scaler</a:t>
            </a:r>
            <a:endParaRPr lang="en-US" altLang="en-US" sz="16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600" dirty="0">
                <a:solidFill>
                  <a:schemeClr val="tx1"/>
                </a:solidFill>
                <a:latin typeface="Arial Unicode MS"/>
              </a:rPr>
              <a:t>.h5</a:t>
            </a:r>
            <a:r>
              <a:rPr lang="en-US" altLang="en-US" sz="1600" dirty="0">
                <a:solidFill>
                  <a:schemeClr val="tx1"/>
                </a:solidFill>
              </a:rPr>
              <a:t> for CNN</a:t>
            </a:r>
            <a:endParaRPr lang="en-US" altLang="en-US" sz="16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600" dirty="0">
                <a:solidFill>
                  <a:schemeClr val="tx1"/>
                </a:solidFill>
                <a:latin typeface="Arial" panose="020B0604020202020204" pitchFamily="34" charset="0"/>
              </a:rPr>
              <a:t>Optimized for fast loading and minimal RAM usage</a:t>
            </a:r>
          </a:p>
          <a:p>
            <a:pPr lvl="0" eaLnBrk="0" fontAlgn="base" hangingPunct="0">
              <a:spcBef>
                <a:spcPct val="0"/>
              </a:spcBef>
              <a:spcAft>
                <a:spcPct val="0"/>
              </a:spcAft>
              <a:buClrTx/>
            </a:pPr>
            <a:r>
              <a:rPr lang="en-US" altLang="en-US" sz="1600" b="1" dirty="0">
                <a:solidFill>
                  <a:schemeClr val="tx1"/>
                </a:solidFill>
                <a:latin typeface="Arial" panose="020B0604020202020204" pitchFamily="34" charset="0"/>
              </a:rPr>
              <a:t>🔹 4. App Development &amp; UI Integration</a:t>
            </a:r>
          </a:p>
          <a:p>
            <a:pPr lvl="0" eaLnBrk="0" fontAlgn="base" hangingPunct="0">
              <a:spcBef>
                <a:spcPct val="0"/>
              </a:spcBef>
              <a:spcAft>
                <a:spcPct val="0"/>
              </a:spcAft>
              <a:buClrTx/>
            </a:pPr>
            <a:r>
              <a:rPr lang="en-US" altLang="en-US" sz="1600" dirty="0">
                <a:solidFill>
                  <a:schemeClr val="tx1"/>
                </a:solidFill>
                <a:latin typeface="Arial" panose="020B0604020202020204" pitchFamily="34" charset="0"/>
              </a:rPr>
              <a:t>🌐 Built using </a:t>
            </a:r>
            <a:r>
              <a:rPr lang="en-US" altLang="en-US" sz="1600" dirty="0" err="1">
                <a:solidFill>
                  <a:schemeClr val="tx1"/>
                </a:solidFill>
                <a:latin typeface="Arial Unicode MS"/>
              </a:rPr>
              <a:t>Streamlit</a:t>
            </a:r>
            <a:r>
              <a:rPr lang="en-US" altLang="en-US" sz="1600" dirty="0">
                <a:solidFill>
                  <a:schemeClr val="tx1"/>
                </a:solidFill>
              </a:rPr>
              <a:t>:</a:t>
            </a:r>
            <a:endParaRPr lang="en-US" altLang="en-US" sz="16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1600" b="1" dirty="0">
                <a:solidFill>
                  <a:schemeClr val="tx1"/>
                </a:solidFill>
                <a:latin typeface="Arial" panose="020B0604020202020204" pitchFamily="34" charset="0"/>
              </a:rPr>
              <a:t>Module 1</a:t>
            </a:r>
            <a:r>
              <a:rPr lang="en-US" altLang="en-US" sz="1600" dirty="0">
                <a:solidFill>
                  <a:schemeClr val="tx1"/>
                </a:solidFill>
                <a:latin typeface="Arial" panose="020B0604020202020204" pitchFamily="34" charset="0"/>
              </a:rPr>
              <a:t>: 📍 Smart Tree Recommender (location input)</a:t>
            </a:r>
          </a:p>
          <a:p>
            <a:pPr lvl="0" eaLnBrk="0" fontAlgn="base" hangingPunct="0">
              <a:spcBef>
                <a:spcPct val="0"/>
              </a:spcBef>
              <a:spcAft>
                <a:spcPct val="0"/>
              </a:spcAft>
              <a:buClrTx/>
              <a:buFontTx/>
              <a:buChar char="•"/>
            </a:pPr>
            <a:r>
              <a:rPr lang="en-US" altLang="en-US" sz="1600" b="1" dirty="0">
                <a:solidFill>
                  <a:schemeClr val="tx1"/>
                </a:solidFill>
                <a:latin typeface="Arial" panose="020B0604020202020204" pitchFamily="34" charset="0"/>
              </a:rPr>
              <a:t>Module 2</a:t>
            </a:r>
            <a:r>
              <a:rPr lang="en-US" altLang="en-US" sz="1600" dirty="0">
                <a:solidFill>
                  <a:schemeClr val="tx1"/>
                </a:solidFill>
                <a:latin typeface="Arial" panose="020B0604020202020204" pitchFamily="34" charset="0"/>
              </a:rPr>
              <a:t>: 📊 Species Distribution Map</a:t>
            </a:r>
          </a:p>
          <a:p>
            <a:pPr lvl="0" eaLnBrk="0" fontAlgn="base" hangingPunct="0">
              <a:spcBef>
                <a:spcPct val="0"/>
              </a:spcBef>
              <a:spcAft>
                <a:spcPct val="0"/>
              </a:spcAft>
              <a:buClrTx/>
              <a:buFontTx/>
              <a:buChar char="•"/>
            </a:pPr>
            <a:r>
              <a:rPr lang="en-US" altLang="en-US" sz="1600" b="1" dirty="0">
                <a:solidFill>
                  <a:schemeClr val="tx1"/>
                </a:solidFill>
                <a:latin typeface="Arial" panose="020B0604020202020204" pitchFamily="34" charset="0"/>
              </a:rPr>
              <a:t>Module 3</a:t>
            </a:r>
            <a:r>
              <a:rPr lang="en-US" altLang="en-US" sz="1600" dirty="0">
                <a:solidFill>
                  <a:schemeClr val="tx1"/>
                </a:solidFill>
                <a:latin typeface="Arial" panose="020B0604020202020204" pitchFamily="34" charset="0"/>
              </a:rPr>
              <a:t>: 📷 AI Tree Identifier (image input)</a:t>
            </a:r>
          </a:p>
          <a:p>
            <a:pPr lvl="0" eaLnBrk="0" fontAlgn="base" hangingPunct="0">
              <a:spcBef>
                <a:spcPct val="0"/>
              </a:spcBef>
              <a:spcAft>
                <a:spcPct val="0"/>
              </a:spcAft>
              <a:buClrTx/>
              <a:buFontTx/>
              <a:buChar char="•"/>
            </a:pPr>
            <a:r>
              <a:rPr lang="en-US" altLang="en-US" sz="1600" dirty="0">
                <a:solidFill>
                  <a:schemeClr val="tx1"/>
                </a:solidFill>
                <a:latin typeface="Arial" panose="020B0604020202020204" pitchFamily="34" charset="0"/>
              </a:rPr>
              <a:t>Added real-time maps, charts, and clean UI                                                             </a:t>
            </a:r>
          </a:p>
          <a:p>
            <a:pPr lvl="0" eaLnBrk="0" fontAlgn="base" hangingPunct="0">
              <a:spcBef>
                <a:spcPct val="0"/>
              </a:spcBef>
              <a:spcAft>
                <a:spcPct val="0"/>
              </a:spcAft>
              <a:buClrTx/>
              <a:buFontTx/>
              <a:buChar char="•"/>
            </a:pPr>
            <a:endParaRPr lang="en-US" altLang="en-US" sz="1600" dirty="0">
              <a:solidFill>
                <a:schemeClr val="tx1"/>
              </a:solidFill>
              <a:latin typeface="Arial" panose="020B0604020202020204" pitchFamily="34" charset="0"/>
            </a:endParaRPr>
          </a:p>
          <a:p>
            <a:endParaRPr lang="en-US" sz="2000" dirty="0">
              <a:solidFill>
                <a:schemeClr val="accent1">
                  <a:lumMod val="75000"/>
                </a:schemeClr>
              </a:solidFill>
            </a:endParaRP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11936896" cy="5632311"/>
          </a:xfrm>
          <a:prstGeom prst="rect">
            <a:avLst/>
          </a:prstGeom>
          <a:noFill/>
        </p:spPr>
        <p:txBody>
          <a:bodyPr wrap="square">
            <a:spAutoFit/>
          </a:bodyPr>
          <a:lstStyle/>
          <a:p>
            <a:r>
              <a:rPr lang="en-US" sz="2000" b="1" dirty="0">
                <a:solidFill>
                  <a:srgbClr val="213163"/>
                </a:solidFill>
              </a:rPr>
              <a:t>Problem Statement:  </a:t>
            </a:r>
          </a:p>
          <a:p>
            <a:pPr lvl="0" eaLnBrk="0" fontAlgn="base" hangingPunct="0">
              <a:spcBef>
                <a:spcPct val="0"/>
              </a:spcBef>
              <a:spcAft>
                <a:spcPct val="0"/>
              </a:spcAft>
              <a:buClrTx/>
            </a:pPr>
            <a:r>
              <a:rPr lang="en-US" altLang="en-US" sz="2000" b="1" dirty="0">
                <a:solidFill>
                  <a:schemeClr val="tx1"/>
                </a:solidFill>
                <a:latin typeface="Arial" panose="020B0604020202020204" pitchFamily="34" charset="0"/>
              </a:rPr>
              <a:t>Urban forestry management, biodiversity research, and ecological planning are often hindered by the lack of accessible, intelligent tools for identifying and analyzing tree species across diverse geographies.</a:t>
            </a: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2000" dirty="0">
                <a:solidFill>
                  <a:schemeClr val="tx1"/>
                </a:solidFill>
                <a:latin typeface="Arial" panose="020B0604020202020204" pitchFamily="34" charset="0"/>
              </a:rPr>
              <a:t>Manual identification of tree species requires expert knowledge, time, and physical access to the tree, making it inefficient and error-prone, especially in large-scale surveys. Moreover, integrating geographic context (e.g., native status, climate zone) into tree selection is often ignored in traditional systems.</a:t>
            </a:r>
          </a:p>
          <a:p>
            <a:pPr lvl="0" eaLnBrk="0" fontAlgn="base" hangingPunct="0">
              <a:spcBef>
                <a:spcPct val="0"/>
              </a:spcBef>
              <a:spcAft>
                <a:spcPct val="0"/>
              </a:spcAft>
              <a:buClrTx/>
            </a:pP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pP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2000" b="1" dirty="0">
                <a:solidFill>
                  <a:schemeClr val="tx1"/>
                </a:solidFill>
                <a:latin typeface="Arial" panose="020B0604020202020204" pitchFamily="34" charset="0"/>
              </a:rPr>
              <a:t>🎯 Goal:</a:t>
            </a:r>
          </a:p>
          <a:p>
            <a:pPr lvl="0" eaLnBrk="0" fontAlgn="base" hangingPunct="0">
              <a:spcBef>
                <a:spcPct val="0"/>
              </a:spcBef>
              <a:spcAft>
                <a:spcPct val="0"/>
              </a:spcAft>
              <a:buClrTx/>
            </a:pPr>
            <a:r>
              <a:rPr lang="en-US" altLang="en-US" sz="2000" dirty="0">
                <a:solidFill>
                  <a:schemeClr val="tx1"/>
                </a:solidFill>
                <a:latin typeface="Arial" panose="020B0604020202020204" pitchFamily="34" charset="0"/>
              </a:rPr>
              <a:t>To develop an </a:t>
            </a:r>
            <a:r>
              <a:rPr lang="en-US" altLang="en-US" sz="2000" b="1" dirty="0">
                <a:solidFill>
                  <a:schemeClr val="tx1"/>
                </a:solidFill>
                <a:latin typeface="Arial" panose="020B0604020202020204" pitchFamily="34" charset="0"/>
              </a:rPr>
              <a:t>AI-powered web assistant</a:t>
            </a:r>
            <a:r>
              <a:rPr lang="en-US" altLang="en-US" sz="2000" dirty="0">
                <a:solidFill>
                  <a:schemeClr val="tx1"/>
                </a:solidFill>
                <a:latin typeface="Arial" panose="020B0604020202020204" pitchFamily="34" charset="0"/>
              </a:rPr>
              <a:t> that can:</a:t>
            </a:r>
          </a:p>
          <a:p>
            <a:pPr lvl="0" eaLnBrk="0" fontAlgn="base" hangingPunct="0">
              <a:spcBef>
                <a:spcPct val="0"/>
              </a:spcBef>
              <a:spcAft>
                <a:spcPct val="0"/>
              </a:spcAft>
              <a:buClrTx/>
              <a:buFontTx/>
              <a:buChar char="•"/>
            </a:pPr>
            <a:r>
              <a:rPr lang="en-US" altLang="en-US" sz="2000" dirty="0">
                <a:solidFill>
                  <a:schemeClr val="tx1"/>
                </a:solidFill>
                <a:latin typeface="Arial" panose="020B0604020202020204" pitchFamily="34" charset="0"/>
              </a:rPr>
              <a:t>📍 Recommend likely tree species based on </a:t>
            </a:r>
            <a:r>
              <a:rPr lang="en-US" altLang="en-US" sz="2000" b="1" dirty="0">
                <a:solidFill>
                  <a:schemeClr val="tx1"/>
                </a:solidFill>
                <a:latin typeface="Arial" panose="020B0604020202020204" pitchFamily="34" charset="0"/>
              </a:rPr>
              <a:t>location &amp; environmental features</a:t>
            </a: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2000" dirty="0">
                <a:solidFill>
                  <a:schemeClr val="tx1"/>
                </a:solidFill>
                <a:latin typeface="Arial" panose="020B0604020202020204" pitchFamily="34" charset="0"/>
              </a:rPr>
              <a:t>📸 Identify tree species from </a:t>
            </a:r>
            <a:r>
              <a:rPr lang="en-US" altLang="en-US" sz="2000" b="1" dirty="0">
                <a:solidFill>
                  <a:schemeClr val="tx1"/>
                </a:solidFill>
                <a:latin typeface="Arial" panose="020B0604020202020204" pitchFamily="34" charset="0"/>
              </a:rPr>
              <a:t>uploaded images</a:t>
            </a:r>
            <a:r>
              <a:rPr lang="en-US" altLang="en-US" sz="2000" dirty="0">
                <a:solidFill>
                  <a:schemeClr val="tx1"/>
                </a:solidFill>
                <a:latin typeface="Arial" panose="020B0604020202020204" pitchFamily="34" charset="0"/>
              </a:rPr>
              <a:t> using </a:t>
            </a:r>
            <a:r>
              <a:rPr lang="en-US" altLang="en-US" sz="2000" b="1" dirty="0">
                <a:solidFill>
                  <a:schemeClr val="tx1"/>
                </a:solidFill>
                <a:latin typeface="Arial" panose="020B0604020202020204" pitchFamily="34" charset="0"/>
              </a:rPr>
              <a:t>computer vision</a:t>
            </a: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n-US" altLang="en-US" sz="2000" dirty="0">
                <a:solidFill>
                  <a:schemeClr val="tx1"/>
                </a:solidFill>
                <a:latin typeface="Arial" panose="020B0604020202020204" pitchFamily="34" charset="0"/>
              </a:rPr>
              <a:t>🌍 Visualize species distribution across cities for </a:t>
            </a:r>
            <a:r>
              <a:rPr lang="en-US" altLang="en-US" sz="2000" b="1" dirty="0">
                <a:solidFill>
                  <a:schemeClr val="tx1"/>
                </a:solidFill>
                <a:latin typeface="Arial" panose="020B0604020202020204" pitchFamily="34" charset="0"/>
              </a:rPr>
              <a:t>data-driven ecological planning</a:t>
            </a: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buClrTx/>
            </a:pPr>
            <a:r>
              <a:rPr lang="en-US" altLang="en-US" sz="2000" dirty="0">
                <a:solidFill>
                  <a:schemeClr val="tx1"/>
                </a:solidFill>
                <a:latin typeface="Arial" panose="020B0604020202020204" pitchFamily="34" charset="0"/>
              </a:rPr>
              <a:t>This dual-mode intelligence system aims to simplify tree identification, support urban greening decisions, and assist ecologists, </a:t>
            </a:r>
            <a:r>
              <a:rPr lang="en-US" altLang="en-US" sz="1800" dirty="0">
                <a:solidFill>
                  <a:schemeClr val="tx1"/>
                </a:solidFill>
                <a:latin typeface="Arial" panose="020B0604020202020204" pitchFamily="34" charset="0"/>
              </a:rPr>
              <a:t>students, and city planners with an accessible and scalable solution.</a:t>
            </a:r>
          </a:p>
          <a:p>
            <a:pPr lvl="0" eaLnBrk="0" fontAlgn="base" hangingPunct="0">
              <a:spcBef>
                <a:spcPct val="0"/>
              </a:spcBef>
              <a:spcAft>
                <a:spcPct val="0"/>
              </a:spcAft>
              <a:buClrTx/>
            </a:pPr>
            <a:endParaRPr lang="en-US" altLang="en-US" sz="2000" dirty="0">
              <a:solidFill>
                <a:schemeClr val="tx1"/>
              </a:solidFill>
              <a:latin typeface="Arial" panose="020B0604020202020204" pitchFamily="34" charset="0"/>
            </a:endParaRPr>
          </a:p>
          <a:p>
            <a:endParaRPr lang="en-IN" sz="2000" b="1" dirty="0">
              <a:solidFill>
                <a:srgbClr val="213163"/>
              </a:solidFill>
            </a:endParaRPr>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88970" y="1054412"/>
            <a:ext cx="11903030" cy="4708981"/>
          </a:xfrm>
          <a:prstGeom prst="rect">
            <a:avLst/>
          </a:prstGeom>
          <a:noFill/>
        </p:spPr>
        <p:txBody>
          <a:bodyPr wrap="square">
            <a:spAutoFit/>
          </a:bodyPr>
          <a:lstStyle/>
          <a:p>
            <a:r>
              <a:rPr lang="en-US" sz="2000" b="1" dirty="0">
                <a:solidFill>
                  <a:srgbClr val="213163"/>
                </a:solidFill>
              </a:rPr>
              <a:t>Solution:</a:t>
            </a:r>
          </a:p>
          <a:p>
            <a:pPr>
              <a:buNone/>
            </a:pPr>
            <a:r>
              <a:rPr lang="en-US" sz="2000" dirty="0"/>
              <a:t>I present </a:t>
            </a:r>
            <a:r>
              <a:rPr lang="en-US" sz="2000" dirty="0">
                <a:hlinkClick r:id="rId2"/>
              </a:rPr>
              <a:t>🌳 TREE_SPECIES_CLASSIFICATION</a:t>
            </a:r>
            <a:r>
              <a:rPr lang="en-US" sz="2000" dirty="0"/>
              <a:t> — an AI-powered assistant that combines </a:t>
            </a:r>
            <a:r>
              <a:rPr lang="en-US" sz="2000" b="1" dirty="0"/>
              <a:t>machine learning, geolocation intelligence, and deep learning</a:t>
            </a:r>
            <a:r>
              <a:rPr lang="en-US" sz="2000" dirty="0"/>
              <a:t> to simplify tree species identification across North America.</a:t>
            </a:r>
          </a:p>
          <a:p>
            <a:pPr>
              <a:buNone/>
            </a:pPr>
            <a:endParaRPr lang="en-US" sz="2000" dirty="0"/>
          </a:p>
          <a:p>
            <a:pPr>
              <a:buNone/>
            </a:pPr>
            <a:r>
              <a:rPr lang="en-US" sz="2000" dirty="0"/>
              <a:t>🚀 </a:t>
            </a:r>
            <a:r>
              <a:rPr lang="en-US" sz="2000" b="1" dirty="0"/>
              <a:t>Key Features</a:t>
            </a:r>
            <a:r>
              <a:rPr lang="en-US" sz="2000" dirty="0"/>
              <a:t>:</a:t>
            </a:r>
          </a:p>
          <a:p>
            <a:pPr>
              <a:buFont typeface="Arial" panose="020B0604020202020204" pitchFamily="34" charset="0"/>
              <a:buChar char="•"/>
            </a:pPr>
            <a:r>
              <a:rPr lang="en-US" sz="2000" dirty="0"/>
              <a:t>📍 Smart recommender: Predicts probable tree species based on user-provided </a:t>
            </a:r>
            <a:r>
              <a:rPr lang="en-US" sz="2000" b="1" dirty="0"/>
              <a:t>location, diameter, and native status</a:t>
            </a:r>
            <a:r>
              <a:rPr lang="en-US" sz="2000" dirty="0"/>
              <a:t>.</a:t>
            </a:r>
          </a:p>
          <a:p>
            <a:pPr>
              <a:buFont typeface="Arial" panose="020B0604020202020204" pitchFamily="34" charset="0"/>
              <a:buChar char="•"/>
            </a:pPr>
            <a:r>
              <a:rPr lang="en-US" sz="2000" dirty="0"/>
              <a:t>📷 Deep learning classifier: Accepts </a:t>
            </a:r>
            <a:r>
              <a:rPr lang="en-US" sz="2000" b="1" dirty="0"/>
              <a:t>tree images</a:t>
            </a:r>
            <a:r>
              <a:rPr lang="en-US" sz="2000" dirty="0"/>
              <a:t> and classifies them into one of </a:t>
            </a:r>
            <a:r>
              <a:rPr lang="en-US" sz="2000" b="1" dirty="0"/>
              <a:t>30 North American species</a:t>
            </a:r>
            <a:r>
              <a:rPr lang="en-US" sz="2000" dirty="0"/>
              <a:t> using a </a:t>
            </a:r>
            <a:r>
              <a:rPr lang="en-US" sz="2000" b="1" dirty="0"/>
              <a:t>CNN model</a:t>
            </a:r>
            <a:r>
              <a:rPr lang="en-US" sz="2000" dirty="0"/>
              <a:t>.</a:t>
            </a:r>
          </a:p>
          <a:p>
            <a:pPr>
              <a:buFont typeface="Arial" panose="020B0604020202020204" pitchFamily="34" charset="0"/>
              <a:buChar char="•"/>
            </a:pPr>
            <a:r>
              <a:rPr lang="en-US" sz="2000" dirty="0"/>
              <a:t>🗺️ Visual maps: Displays </a:t>
            </a:r>
            <a:r>
              <a:rPr lang="en-US" sz="2000" b="1" dirty="0"/>
              <a:t>species distribution across 1.38M+ urban tree records</a:t>
            </a:r>
            <a:r>
              <a:rPr lang="en-US" sz="2000" dirty="0"/>
              <a:t> from 50+ U.S. cities.</a:t>
            </a:r>
          </a:p>
          <a:p>
            <a:pPr>
              <a:buFont typeface="Arial" panose="020B0604020202020204" pitchFamily="34" charset="0"/>
              <a:buChar char="•"/>
            </a:pPr>
            <a:r>
              <a:rPr lang="en-US" sz="2000" dirty="0"/>
              <a:t>🌐 Powered by </a:t>
            </a:r>
            <a:r>
              <a:rPr lang="en-US" sz="2000" b="1" dirty="0" err="1"/>
              <a:t>Streamlit</a:t>
            </a:r>
            <a:r>
              <a:rPr lang="en-US" sz="2000" dirty="0"/>
              <a:t> with a clean, interactive UI — accessible on desktop or web.</a:t>
            </a:r>
          </a:p>
          <a:p>
            <a:r>
              <a:rPr lang="en-US" sz="2000" dirty="0"/>
              <a:t>🔗 Try it yourself or explore the code:</a:t>
            </a:r>
            <a:br>
              <a:rPr lang="en-US" sz="2000" dirty="0"/>
            </a:br>
            <a:r>
              <a:rPr lang="en-US" sz="2000" b="1" dirty="0"/>
              <a:t>👉 </a:t>
            </a:r>
            <a:r>
              <a:rPr lang="en-US" sz="2000" b="1" dirty="0">
                <a:hlinkClick r:id="rId2"/>
              </a:rPr>
              <a:t>GitHub Repository – </a:t>
            </a:r>
            <a:r>
              <a:rPr lang="en-US" sz="2000" b="1" dirty="0"/>
              <a:t>https://github.com/dasuswapnika/Tree_Species_Dataset</a:t>
            </a:r>
            <a:r>
              <a:rPr lang="en-US" sz="2000" b="1" dirty="0">
                <a:solidFill>
                  <a:srgbClr val="213163"/>
                </a:solidFill>
              </a:rPr>
              <a:t>  </a:t>
            </a:r>
            <a:endParaRPr lang="en-IN" sz="2000" b="1" dirty="0">
              <a:solidFill>
                <a:srgbClr val="213163"/>
              </a:solidFill>
            </a:endParaRPr>
          </a:p>
        </p:txBody>
      </p:sp>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4" name="Picture 3">
            <a:extLst>
              <a:ext uri="{FF2B5EF4-FFF2-40B4-BE49-F238E27FC236}">
                <a16:creationId xmlns:a16="http://schemas.microsoft.com/office/drawing/2014/main" id="{33E9452D-A6F7-8DDD-891F-EE50D3764B60}"/>
              </a:ext>
            </a:extLst>
          </p:cNvPr>
          <p:cNvPicPr>
            <a:picLocks noChangeAspect="1"/>
          </p:cNvPicPr>
          <p:nvPr/>
        </p:nvPicPr>
        <p:blipFill>
          <a:blip r:embed="rId2"/>
          <a:stretch>
            <a:fillRect/>
          </a:stretch>
        </p:blipFill>
        <p:spPr>
          <a:xfrm>
            <a:off x="0" y="1947333"/>
            <a:ext cx="4851400" cy="2142067"/>
          </a:xfrm>
          <a:prstGeom prst="rect">
            <a:avLst/>
          </a:prstGeom>
        </p:spPr>
      </p:pic>
      <p:pic>
        <p:nvPicPr>
          <p:cNvPr id="6" name="Picture 5">
            <a:extLst>
              <a:ext uri="{FF2B5EF4-FFF2-40B4-BE49-F238E27FC236}">
                <a16:creationId xmlns:a16="http://schemas.microsoft.com/office/drawing/2014/main" id="{F18DE9F5-12FB-F1CD-2A59-D70B07075E18}"/>
              </a:ext>
            </a:extLst>
          </p:cNvPr>
          <p:cNvPicPr>
            <a:picLocks noChangeAspect="1"/>
          </p:cNvPicPr>
          <p:nvPr/>
        </p:nvPicPr>
        <p:blipFill>
          <a:blip r:embed="rId3"/>
          <a:stretch>
            <a:fillRect/>
          </a:stretch>
        </p:blipFill>
        <p:spPr>
          <a:xfrm>
            <a:off x="4851400" y="925894"/>
            <a:ext cx="7085496" cy="5006212"/>
          </a:xfrm>
          <a:prstGeom prst="rect">
            <a:avLst/>
          </a:prstGeom>
        </p:spPr>
      </p:pic>
      <p:pic>
        <p:nvPicPr>
          <p:cNvPr id="8" name="Picture 7">
            <a:extLst>
              <a:ext uri="{FF2B5EF4-FFF2-40B4-BE49-F238E27FC236}">
                <a16:creationId xmlns:a16="http://schemas.microsoft.com/office/drawing/2014/main" id="{F13F7FD7-E781-B98A-093E-F7DDB9B82621}"/>
              </a:ext>
            </a:extLst>
          </p:cNvPr>
          <p:cNvPicPr>
            <a:picLocks noChangeAspect="1"/>
          </p:cNvPicPr>
          <p:nvPr/>
        </p:nvPicPr>
        <p:blipFill>
          <a:blip r:embed="rId4"/>
          <a:stretch>
            <a:fillRect/>
          </a:stretch>
        </p:blipFill>
        <p:spPr>
          <a:xfrm>
            <a:off x="0" y="4089399"/>
            <a:ext cx="4851400" cy="2582334"/>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7B2208-D3C2-E229-85EE-673E0209EF3E}"/>
              </a:ext>
            </a:extLst>
          </p:cNvPr>
          <p:cNvPicPr>
            <a:picLocks noChangeAspect="1"/>
          </p:cNvPicPr>
          <p:nvPr/>
        </p:nvPicPr>
        <p:blipFill>
          <a:blip r:embed="rId2"/>
          <a:stretch>
            <a:fillRect/>
          </a:stretch>
        </p:blipFill>
        <p:spPr>
          <a:xfrm>
            <a:off x="0" y="742476"/>
            <a:ext cx="6891867" cy="5861524"/>
          </a:xfrm>
          <a:prstGeom prst="rect">
            <a:avLst/>
          </a:prstGeom>
        </p:spPr>
      </p:pic>
      <p:pic>
        <p:nvPicPr>
          <p:cNvPr id="7" name="Picture 6">
            <a:extLst>
              <a:ext uri="{FF2B5EF4-FFF2-40B4-BE49-F238E27FC236}">
                <a16:creationId xmlns:a16="http://schemas.microsoft.com/office/drawing/2014/main" id="{F37A5ADC-1F1E-D436-5919-3DC2C5F31F1F}"/>
              </a:ext>
            </a:extLst>
          </p:cNvPr>
          <p:cNvPicPr>
            <a:picLocks noChangeAspect="1"/>
          </p:cNvPicPr>
          <p:nvPr/>
        </p:nvPicPr>
        <p:blipFill>
          <a:blip r:embed="rId3"/>
          <a:stretch>
            <a:fillRect/>
          </a:stretch>
        </p:blipFill>
        <p:spPr>
          <a:xfrm>
            <a:off x="5774266" y="1083733"/>
            <a:ext cx="6417734" cy="5655734"/>
          </a:xfrm>
          <a:prstGeom prst="rect">
            <a:avLst/>
          </a:prstGeom>
        </p:spPr>
      </p:pic>
    </p:spTree>
    <p:extLst>
      <p:ext uri="{BB962C8B-B14F-4D97-AF65-F5344CB8AC3E}">
        <p14:creationId xmlns:p14="http://schemas.microsoft.com/office/powerpoint/2010/main" val="1604048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DE2692-BEBF-7455-5E1C-638ADEF5F887}"/>
              </a:ext>
            </a:extLst>
          </p:cNvPr>
          <p:cNvPicPr>
            <a:picLocks noChangeAspect="1"/>
          </p:cNvPicPr>
          <p:nvPr/>
        </p:nvPicPr>
        <p:blipFill>
          <a:blip r:embed="rId2"/>
          <a:stretch>
            <a:fillRect/>
          </a:stretch>
        </p:blipFill>
        <p:spPr>
          <a:xfrm>
            <a:off x="135468" y="914400"/>
            <a:ext cx="5266265" cy="5943600"/>
          </a:xfrm>
          <a:prstGeom prst="rect">
            <a:avLst/>
          </a:prstGeom>
        </p:spPr>
      </p:pic>
      <p:pic>
        <p:nvPicPr>
          <p:cNvPr id="10" name="Picture 9">
            <a:extLst>
              <a:ext uri="{FF2B5EF4-FFF2-40B4-BE49-F238E27FC236}">
                <a16:creationId xmlns:a16="http://schemas.microsoft.com/office/drawing/2014/main" id="{4BDBD890-2204-82E8-C1F7-51E028F88E02}"/>
              </a:ext>
            </a:extLst>
          </p:cNvPr>
          <p:cNvPicPr>
            <a:picLocks noChangeAspect="1"/>
          </p:cNvPicPr>
          <p:nvPr/>
        </p:nvPicPr>
        <p:blipFill>
          <a:blip r:embed="rId3"/>
          <a:stretch>
            <a:fillRect/>
          </a:stretch>
        </p:blipFill>
        <p:spPr>
          <a:xfrm>
            <a:off x="5012266" y="923182"/>
            <a:ext cx="7179733" cy="5816285"/>
          </a:xfrm>
          <a:prstGeom prst="rect">
            <a:avLst/>
          </a:prstGeom>
        </p:spPr>
      </p:pic>
    </p:spTree>
    <p:extLst>
      <p:ext uri="{BB962C8B-B14F-4D97-AF65-F5344CB8AC3E}">
        <p14:creationId xmlns:p14="http://schemas.microsoft.com/office/powerpoint/2010/main" val="2841753128"/>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121</TotalTime>
  <Words>1068</Words>
  <Application>Microsoft Office PowerPoint</Application>
  <PresentationFormat>Widescreen</PresentationFormat>
  <Paragraphs>97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 Unicode MS</vt:lpstr>
      <vt:lpstr>Arial</vt:lpstr>
      <vt:lpstr>Calibri</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dasuswapnika@outlook.com</cp:lastModifiedBy>
  <cp:revision>5</cp:revision>
  <dcterms:created xsi:type="dcterms:W3CDTF">2024-12-31T09:40:01Z</dcterms:created>
  <dcterms:modified xsi:type="dcterms:W3CDTF">2025-07-31T13:31:11Z</dcterms:modified>
</cp:coreProperties>
</file>